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Barlow"/>
      <p:regular r:id="rId17"/>
    </p:embeddedFont>
    <p:embeddedFont>
      <p:font typeface="Barlow"/>
      <p:regular r:id="rId18"/>
    </p:embeddedFont>
    <p:embeddedFont>
      <p:font typeface="Barlow"/>
      <p:regular r:id="rId19"/>
    </p:embeddedFont>
    <p:embeddedFont>
      <p:font typeface="Barlow"/>
      <p:regular r:id="rId20"/>
    </p:embeddedFont>
    <p:embeddedFont>
      <p:font typeface="Montserrat"/>
      <p:regular r:id="rId21"/>
    </p:embeddedFont>
    <p:embeddedFont>
      <p:font typeface="Montserrat"/>
      <p:regular r:id="rId22"/>
    </p:embeddedFont>
    <p:embeddedFont>
      <p:font typeface="Montserrat"/>
      <p:regular r:id="rId23"/>
    </p:embeddedFont>
    <p:embeddedFont>
      <p:font typeface="Montserrat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svg"/><Relationship Id="rId3" Type="http://schemas.openxmlformats.org/officeDocument/2006/relationships/image" Target="../media/image-10-3.png"/><Relationship Id="rId4" Type="http://schemas.openxmlformats.org/officeDocument/2006/relationships/image" Target="../media/image-10-4.svg"/><Relationship Id="rId5" Type="http://schemas.openxmlformats.org/officeDocument/2006/relationships/image" Target="../media/image-10-5.png"/><Relationship Id="rId6" Type="http://schemas.openxmlformats.org/officeDocument/2006/relationships/image" Target="../media/image-10-6.svg"/><Relationship Id="rId7" Type="http://schemas.openxmlformats.org/officeDocument/2006/relationships/image" Target="../media/image-10-7.png"/><Relationship Id="rId8" Type="http://schemas.openxmlformats.org/officeDocument/2006/relationships/image" Target="../media/image-10-8.svg"/><Relationship Id="rId9" Type="http://schemas.openxmlformats.org/officeDocument/2006/relationships/image" Target="../media/image-10-9.png"/><Relationship Id="rId10" Type="http://schemas.openxmlformats.org/officeDocument/2006/relationships/image" Target="../media/image-10-10.svg"/><Relationship Id="rId11" Type="http://schemas.openxmlformats.org/officeDocument/2006/relationships/slideLayout" Target="../slideLayouts/slideLayout11.xml"/><Relationship Id="rId12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image" Target="../media/image-3-5.png"/><Relationship Id="rId6" Type="http://schemas.openxmlformats.org/officeDocument/2006/relationships/slideLayout" Target="../slideLayouts/slideLayout4.xml"/><Relationship Id="rId7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sv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image" Target="../media/image-5-6.svg"/><Relationship Id="rId7" Type="http://schemas.openxmlformats.org/officeDocument/2006/relationships/image" Target="../media/image-5-7.png"/><Relationship Id="rId8" Type="http://schemas.openxmlformats.org/officeDocument/2006/relationships/image" Target="../media/image-5-8.png"/><Relationship Id="rId9" Type="http://schemas.openxmlformats.org/officeDocument/2006/relationships/image" Target="../media/image-5-9.svg"/><Relationship Id="rId10" Type="http://schemas.openxmlformats.org/officeDocument/2006/relationships/image" Target="../media/image-5-10.png"/><Relationship Id="rId11" Type="http://schemas.openxmlformats.org/officeDocument/2006/relationships/image" Target="../media/image-5-11.png"/><Relationship Id="rId12" Type="http://schemas.openxmlformats.org/officeDocument/2006/relationships/image" Target="../media/image-5-12.svg"/><Relationship Id="rId13" Type="http://schemas.openxmlformats.org/officeDocument/2006/relationships/image" Target="../media/image-5-13.png"/><Relationship Id="rId14" Type="http://schemas.openxmlformats.org/officeDocument/2006/relationships/image" Target="../media/image-5-14.png"/><Relationship Id="rId15" Type="http://schemas.openxmlformats.org/officeDocument/2006/relationships/image" Target="../media/image-5-15.svg"/><Relationship Id="rId16" Type="http://schemas.openxmlformats.org/officeDocument/2006/relationships/slideLayout" Target="../slideLayouts/slideLayout6.xml"/><Relationship Id="rId17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sv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image" Target="../media/image-6-6.svg"/><Relationship Id="rId7" Type="http://schemas.openxmlformats.org/officeDocument/2006/relationships/image" Target="../media/image-6-7.png"/><Relationship Id="rId8" Type="http://schemas.openxmlformats.org/officeDocument/2006/relationships/image" Target="../media/image-6-8.png"/><Relationship Id="rId9" Type="http://schemas.openxmlformats.org/officeDocument/2006/relationships/image" Target="../media/image-6-9.svg"/><Relationship Id="rId10" Type="http://schemas.openxmlformats.org/officeDocument/2006/relationships/slideLayout" Target="../slideLayouts/slideLayout7.xml"/><Relationship Id="rId11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slideLayout" Target="../slideLayouts/slideLayout8.xml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2892862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Customer Shopping Behavior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44709" y="4643199"/>
            <a:ext cx="76273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Uncovering insights from 3,900 purchases to guide strategic business decisions</a:t>
            </a:r>
            <a:endParaRPr lang="en-US" sz="17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42938" y="506373"/>
            <a:ext cx="6118860" cy="6042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750"/>
              </a:lnSpc>
              <a:buNone/>
            </a:pPr>
            <a:r>
              <a:rPr lang="en-US" sz="380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Strategic Recommendations</a:t>
            </a:r>
            <a:endParaRPr lang="en-US" sz="3800" dirty="0"/>
          </a:p>
        </p:txBody>
      </p:sp>
      <p:sp>
        <p:nvSpPr>
          <p:cNvPr id="3" name="Shape 1"/>
          <p:cNvSpPr/>
          <p:nvPr/>
        </p:nvSpPr>
        <p:spPr>
          <a:xfrm>
            <a:off x="826651" y="1753433"/>
            <a:ext cx="183594" cy="826532"/>
          </a:xfrm>
          <a:prstGeom prst="roundRect">
            <a:avLst>
              <a:gd name="adj" fmla="val 150093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642938" y="1632823"/>
            <a:ext cx="551021" cy="551021"/>
          </a:xfrm>
          <a:prstGeom prst="roundRect">
            <a:avLst>
              <a:gd name="adj" fmla="val 82973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780693" y="1770578"/>
            <a:ext cx="275511" cy="275511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377553" y="1661517"/>
            <a:ext cx="2417088" cy="302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Boost Subscriptions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1377553" y="2073712"/>
            <a:ext cx="12609909" cy="2938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Promote exclusive benefits to increase 27% subscription rate</a:t>
            </a:r>
            <a:endParaRPr lang="en-US" sz="1400" dirty="0"/>
          </a:p>
        </p:txBody>
      </p:sp>
      <p:sp>
        <p:nvSpPr>
          <p:cNvPr id="8" name="Shape 5"/>
          <p:cNvSpPr/>
          <p:nvPr/>
        </p:nvSpPr>
        <p:spPr>
          <a:xfrm>
            <a:off x="1102162" y="3039189"/>
            <a:ext cx="183594" cy="826532"/>
          </a:xfrm>
          <a:prstGeom prst="roundRect">
            <a:avLst>
              <a:gd name="adj" fmla="val 150093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918448" y="2918579"/>
            <a:ext cx="551021" cy="551021"/>
          </a:xfrm>
          <a:prstGeom prst="roundRect">
            <a:avLst>
              <a:gd name="adj" fmla="val 82973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6203" y="3056334"/>
            <a:ext cx="275511" cy="275511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1653064" y="2947273"/>
            <a:ext cx="2417088" cy="302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Loyalty Programs</a:t>
            </a:r>
            <a:endParaRPr lang="en-US" sz="1900" dirty="0"/>
          </a:p>
        </p:txBody>
      </p:sp>
      <p:sp>
        <p:nvSpPr>
          <p:cNvPr id="12" name="Text 8"/>
          <p:cNvSpPr/>
          <p:nvPr/>
        </p:nvSpPr>
        <p:spPr>
          <a:xfrm>
            <a:off x="1653064" y="3359468"/>
            <a:ext cx="12334399" cy="2938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Reward repeat buyers to grow loyal customer segment</a:t>
            </a:r>
            <a:endParaRPr lang="en-US" sz="1400" dirty="0"/>
          </a:p>
        </p:txBody>
      </p:sp>
      <p:sp>
        <p:nvSpPr>
          <p:cNvPr id="13" name="Shape 9"/>
          <p:cNvSpPr/>
          <p:nvPr/>
        </p:nvSpPr>
        <p:spPr>
          <a:xfrm>
            <a:off x="1377672" y="4324945"/>
            <a:ext cx="183594" cy="826532"/>
          </a:xfrm>
          <a:prstGeom prst="roundRect">
            <a:avLst>
              <a:gd name="adj" fmla="val 150093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sp>
        <p:nvSpPr>
          <p:cNvPr id="14" name="Shape 10"/>
          <p:cNvSpPr/>
          <p:nvPr/>
        </p:nvSpPr>
        <p:spPr>
          <a:xfrm>
            <a:off x="1193959" y="4204335"/>
            <a:ext cx="551021" cy="551021"/>
          </a:xfrm>
          <a:prstGeom prst="roundRect">
            <a:avLst>
              <a:gd name="adj" fmla="val 82973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pic>
        <p:nvPicPr>
          <p:cNvPr id="15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31714" y="4342090"/>
            <a:ext cx="275511" cy="275511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1928574" y="4233029"/>
            <a:ext cx="2462451" cy="302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Review Discount Policy</a:t>
            </a:r>
            <a:endParaRPr lang="en-US" sz="1900" dirty="0"/>
          </a:p>
        </p:txBody>
      </p:sp>
      <p:sp>
        <p:nvSpPr>
          <p:cNvPr id="17" name="Text 12"/>
          <p:cNvSpPr/>
          <p:nvPr/>
        </p:nvSpPr>
        <p:spPr>
          <a:xfrm>
            <a:off x="1928574" y="4645223"/>
            <a:ext cx="12058888" cy="2938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Balance sales boosts with margin control for profitability</a:t>
            </a:r>
            <a:endParaRPr lang="en-US" sz="1400" dirty="0"/>
          </a:p>
        </p:txBody>
      </p:sp>
      <p:sp>
        <p:nvSpPr>
          <p:cNvPr id="18" name="Shape 13"/>
          <p:cNvSpPr/>
          <p:nvPr/>
        </p:nvSpPr>
        <p:spPr>
          <a:xfrm>
            <a:off x="1653302" y="5610701"/>
            <a:ext cx="183594" cy="826532"/>
          </a:xfrm>
          <a:prstGeom prst="roundRect">
            <a:avLst>
              <a:gd name="adj" fmla="val 150093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sp>
        <p:nvSpPr>
          <p:cNvPr id="19" name="Shape 14"/>
          <p:cNvSpPr/>
          <p:nvPr/>
        </p:nvSpPr>
        <p:spPr>
          <a:xfrm>
            <a:off x="1469588" y="5490091"/>
            <a:ext cx="551021" cy="551021"/>
          </a:xfrm>
          <a:prstGeom prst="roundRect">
            <a:avLst>
              <a:gd name="adj" fmla="val 82973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pic>
        <p:nvPicPr>
          <p:cNvPr id="20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607344" y="5627846"/>
            <a:ext cx="275511" cy="275511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2204204" y="5518785"/>
            <a:ext cx="2417088" cy="302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Targeted Marketing</a:t>
            </a:r>
            <a:endParaRPr lang="en-US" sz="1900" dirty="0"/>
          </a:p>
        </p:txBody>
      </p:sp>
      <p:sp>
        <p:nvSpPr>
          <p:cNvPr id="22" name="Text 16"/>
          <p:cNvSpPr/>
          <p:nvPr/>
        </p:nvSpPr>
        <p:spPr>
          <a:xfrm>
            <a:off x="2204204" y="5930979"/>
            <a:ext cx="11783258" cy="2938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Focus on high-revenue age groups and express-shipping users</a:t>
            </a:r>
            <a:endParaRPr lang="en-US" sz="1400" dirty="0"/>
          </a:p>
        </p:txBody>
      </p:sp>
      <p:sp>
        <p:nvSpPr>
          <p:cNvPr id="23" name="Shape 17"/>
          <p:cNvSpPr/>
          <p:nvPr/>
        </p:nvSpPr>
        <p:spPr>
          <a:xfrm>
            <a:off x="1377672" y="6896457"/>
            <a:ext cx="183594" cy="826532"/>
          </a:xfrm>
          <a:prstGeom prst="roundRect">
            <a:avLst>
              <a:gd name="adj" fmla="val 150093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sp>
        <p:nvSpPr>
          <p:cNvPr id="24" name="Shape 18"/>
          <p:cNvSpPr/>
          <p:nvPr/>
        </p:nvSpPr>
        <p:spPr>
          <a:xfrm>
            <a:off x="1193959" y="6775847"/>
            <a:ext cx="551021" cy="551021"/>
          </a:xfrm>
          <a:prstGeom prst="roundRect">
            <a:avLst>
              <a:gd name="adj" fmla="val 82973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pic>
        <p:nvPicPr>
          <p:cNvPr id="25" name="Image 4" descr="preencoded.png">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331714" y="6913602"/>
            <a:ext cx="275511" cy="275511"/>
          </a:xfrm>
          <a:prstGeom prst="rect">
            <a:avLst/>
          </a:prstGeom>
        </p:spPr>
      </p:pic>
      <p:sp>
        <p:nvSpPr>
          <p:cNvPr id="26" name="Text 19"/>
          <p:cNvSpPr/>
          <p:nvPr/>
        </p:nvSpPr>
        <p:spPr>
          <a:xfrm>
            <a:off x="1928574" y="6804541"/>
            <a:ext cx="2417088" cy="302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Product Positioning</a:t>
            </a:r>
            <a:endParaRPr lang="en-US" sz="1900" dirty="0"/>
          </a:p>
        </p:txBody>
      </p:sp>
      <p:sp>
        <p:nvSpPr>
          <p:cNvPr id="27" name="Text 20"/>
          <p:cNvSpPr/>
          <p:nvPr/>
        </p:nvSpPr>
        <p:spPr>
          <a:xfrm>
            <a:off x="1928574" y="7216735"/>
            <a:ext cx="12058888" cy="2938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Highlight top-rated products in marketing campaigns</a:t>
            </a:r>
            <a:endParaRPr lang="en-US" sz="14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1105972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Dataset Overview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58309" y="2251829"/>
            <a:ext cx="2361962" cy="714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600"/>
              </a:lnSpc>
              <a:buNone/>
            </a:pPr>
            <a:r>
              <a:rPr lang="en-US" sz="56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3,900</a:t>
            </a:r>
            <a:endParaRPr lang="en-US" sz="5600" dirty="0"/>
          </a:p>
        </p:txBody>
      </p:sp>
      <p:sp>
        <p:nvSpPr>
          <p:cNvPr id="5" name="Text 2"/>
          <p:cNvSpPr/>
          <p:nvPr/>
        </p:nvSpPr>
        <p:spPr>
          <a:xfrm>
            <a:off x="758309" y="3237428"/>
            <a:ext cx="2361962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Total Purchases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58309" y="3723561"/>
            <a:ext cx="236196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Transactions analyzed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3391019" y="2251829"/>
            <a:ext cx="2361962" cy="714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600"/>
              </a:lnSpc>
              <a:buNone/>
            </a:pPr>
            <a:r>
              <a:rPr lang="en-US" sz="56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18</a:t>
            </a:r>
            <a:endParaRPr lang="en-US" sz="5600" dirty="0"/>
          </a:p>
        </p:txBody>
      </p:sp>
      <p:sp>
        <p:nvSpPr>
          <p:cNvPr id="8" name="Text 5"/>
          <p:cNvSpPr/>
          <p:nvPr/>
        </p:nvSpPr>
        <p:spPr>
          <a:xfrm>
            <a:off x="3391019" y="3237428"/>
            <a:ext cx="2361962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Data Points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3391019" y="3723561"/>
            <a:ext cx="236196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Features per customer</a:t>
            </a:r>
            <a:endParaRPr lang="en-US" sz="1700" dirty="0"/>
          </a:p>
        </p:txBody>
      </p:sp>
      <p:sp>
        <p:nvSpPr>
          <p:cNvPr id="10" name="Text 7"/>
          <p:cNvSpPr/>
          <p:nvPr/>
        </p:nvSpPr>
        <p:spPr>
          <a:xfrm>
            <a:off x="6023729" y="2251829"/>
            <a:ext cx="2361962" cy="714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600"/>
              </a:lnSpc>
              <a:buNone/>
            </a:pPr>
            <a:r>
              <a:rPr lang="en-US" sz="56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50</a:t>
            </a:r>
            <a:endParaRPr lang="en-US" sz="5600" dirty="0"/>
          </a:p>
        </p:txBody>
      </p:sp>
      <p:sp>
        <p:nvSpPr>
          <p:cNvPr id="11" name="Text 8"/>
          <p:cNvSpPr/>
          <p:nvPr/>
        </p:nvSpPr>
        <p:spPr>
          <a:xfrm>
            <a:off x="6023729" y="3237428"/>
            <a:ext cx="2361962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Locations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023729" y="3723561"/>
            <a:ext cx="236196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Geographic coverage</a:t>
            </a:r>
            <a:endParaRPr lang="en-US" sz="1700" dirty="0"/>
          </a:p>
        </p:txBody>
      </p:sp>
      <p:sp>
        <p:nvSpPr>
          <p:cNvPr id="13" name="Text 10"/>
          <p:cNvSpPr/>
          <p:nvPr/>
        </p:nvSpPr>
        <p:spPr>
          <a:xfrm>
            <a:off x="3391019" y="4958477"/>
            <a:ext cx="2361962" cy="714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600"/>
              </a:lnSpc>
              <a:buNone/>
            </a:pPr>
            <a:r>
              <a:rPr lang="en-US" sz="56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4</a:t>
            </a:r>
            <a:endParaRPr lang="en-US" sz="5600" dirty="0"/>
          </a:p>
        </p:txBody>
      </p:sp>
      <p:sp>
        <p:nvSpPr>
          <p:cNvPr id="14" name="Text 11"/>
          <p:cNvSpPr/>
          <p:nvPr/>
        </p:nvSpPr>
        <p:spPr>
          <a:xfrm>
            <a:off x="3391019" y="5944076"/>
            <a:ext cx="2361962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Categories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3391019" y="6430208"/>
            <a:ext cx="236196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Product types tracked</a:t>
            </a:r>
            <a:endParaRPr lang="en-US" sz="17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584841"/>
            <a:ext cx="6450925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Data Preparation Journey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2730818"/>
            <a:ext cx="216575" cy="2707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Barlow Light" pitchFamily="34" charset="0"/>
                <a:ea typeface="Barlow Light" pitchFamily="34" charset="-122"/>
                <a:cs typeface="Barlow Light" pitchFamily="34" charset="-120"/>
              </a:rPr>
              <a:t>01</a:t>
            </a:r>
            <a:endParaRPr lang="en-US" sz="17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8309" y="3068360"/>
            <a:ext cx="4226838" cy="3048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58309" y="3237548"/>
            <a:ext cx="3434715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Data Loading &amp; Exploration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58309" y="3723680"/>
            <a:ext cx="4226838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Imported dataset, checked structure with pandas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5201722" y="2730818"/>
            <a:ext cx="216575" cy="2707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Barlow Light" pitchFamily="34" charset="0"/>
                <a:ea typeface="Barlow Light" pitchFamily="34" charset="-122"/>
                <a:cs typeface="Barlow Light" pitchFamily="34" charset="-120"/>
              </a:rPr>
              <a:t>02</a:t>
            </a:r>
            <a:endParaRPr lang="en-US" sz="170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1722" y="3068360"/>
            <a:ext cx="4226838" cy="3048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201722" y="3237548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Missing Data Handling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5201722" y="3723680"/>
            <a:ext cx="4226838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Imputed 37 missing review ratings using category medians</a:t>
            </a:r>
            <a:endParaRPr lang="en-US" sz="1700" dirty="0"/>
          </a:p>
        </p:txBody>
      </p:sp>
      <p:sp>
        <p:nvSpPr>
          <p:cNvPr id="11" name="Text 7"/>
          <p:cNvSpPr/>
          <p:nvPr/>
        </p:nvSpPr>
        <p:spPr>
          <a:xfrm>
            <a:off x="9645134" y="2730818"/>
            <a:ext cx="216575" cy="2707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Barlow Light" pitchFamily="34" charset="0"/>
                <a:ea typeface="Barlow Light" pitchFamily="34" charset="-122"/>
                <a:cs typeface="Barlow Light" pitchFamily="34" charset="-120"/>
              </a:rPr>
              <a:t>03</a:t>
            </a:r>
            <a:endParaRPr lang="en-US" sz="1700" dirty="0"/>
          </a:p>
        </p:txBody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5134" y="3068360"/>
            <a:ext cx="4226957" cy="30480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9645134" y="3237548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Feature Engineering</a:t>
            </a:r>
            <a:endParaRPr lang="en-US" sz="2200" dirty="0"/>
          </a:p>
        </p:txBody>
      </p:sp>
      <p:sp>
        <p:nvSpPr>
          <p:cNvPr id="14" name="Text 9"/>
          <p:cNvSpPr/>
          <p:nvPr/>
        </p:nvSpPr>
        <p:spPr>
          <a:xfrm>
            <a:off x="9645134" y="3723680"/>
            <a:ext cx="4226957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Created age groups and purchase frequency metrics</a:t>
            </a:r>
            <a:endParaRPr lang="en-US" sz="1700" dirty="0"/>
          </a:p>
        </p:txBody>
      </p:sp>
      <p:sp>
        <p:nvSpPr>
          <p:cNvPr id="15" name="Text 10"/>
          <p:cNvSpPr/>
          <p:nvPr/>
        </p:nvSpPr>
        <p:spPr>
          <a:xfrm>
            <a:off x="758309" y="4796076"/>
            <a:ext cx="216575" cy="2707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Barlow Light" pitchFamily="34" charset="0"/>
                <a:ea typeface="Barlow Light" pitchFamily="34" charset="-122"/>
                <a:cs typeface="Barlow Light" pitchFamily="34" charset="-120"/>
              </a:rPr>
              <a:t>04</a:t>
            </a:r>
            <a:endParaRPr lang="en-US" sz="1700" dirty="0"/>
          </a:p>
        </p:txBody>
      </p:sp>
      <p:pic>
        <p:nvPicPr>
          <p:cNvPr id="16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309" y="5111948"/>
            <a:ext cx="6448544" cy="30480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758309" y="5302806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Data Consistency</a:t>
            </a:r>
            <a:endParaRPr lang="en-US" sz="2200" dirty="0"/>
          </a:p>
        </p:txBody>
      </p:sp>
      <p:sp>
        <p:nvSpPr>
          <p:cNvPr id="18" name="Text 12"/>
          <p:cNvSpPr/>
          <p:nvPr/>
        </p:nvSpPr>
        <p:spPr>
          <a:xfrm>
            <a:off x="758309" y="5788938"/>
            <a:ext cx="6448544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Standardized columns, removed redundant promo code field</a:t>
            </a:r>
            <a:endParaRPr lang="en-US" sz="1700" dirty="0"/>
          </a:p>
        </p:txBody>
      </p:sp>
      <p:sp>
        <p:nvSpPr>
          <p:cNvPr id="19" name="Text 13"/>
          <p:cNvSpPr/>
          <p:nvPr/>
        </p:nvSpPr>
        <p:spPr>
          <a:xfrm>
            <a:off x="7423428" y="4796076"/>
            <a:ext cx="216575" cy="2707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Barlow Light" pitchFamily="34" charset="0"/>
                <a:ea typeface="Barlow Light" pitchFamily="34" charset="-122"/>
                <a:cs typeface="Barlow Light" pitchFamily="34" charset="-120"/>
              </a:rPr>
              <a:t>05</a:t>
            </a:r>
            <a:endParaRPr lang="en-US" sz="1700" dirty="0"/>
          </a:p>
        </p:txBody>
      </p:sp>
      <p:pic>
        <p:nvPicPr>
          <p:cNvPr id="20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23428" y="5133618"/>
            <a:ext cx="6448663" cy="30480"/>
          </a:xfrm>
          <a:prstGeom prst="rect">
            <a:avLst/>
          </a:prstGeom>
        </p:spPr>
      </p:pic>
      <p:sp>
        <p:nvSpPr>
          <p:cNvPr id="21" name="Text 14"/>
          <p:cNvSpPr/>
          <p:nvPr/>
        </p:nvSpPr>
        <p:spPr>
          <a:xfrm>
            <a:off x="7423428" y="5302806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Database Integration</a:t>
            </a:r>
            <a:endParaRPr lang="en-US" sz="2200" dirty="0"/>
          </a:p>
        </p:txBody>
      </p:sp>
      <p:sp>
        <p:nvSpPr>
          <p:cNvPr id="22" name="Text 15"/>
          <p:cNvSpPr/>
          <p:nvPr/>
        </p:nvSpPr>
        <p:spPr>
          <a:xfrm>
            <a:off x="7423428" y="5788938"/>
            <a:ext cx="6448663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Connected to PostgreSQL for advanced SQL analysis</a:t>
            </a:r>
            <a:endParaRPr lang="en-US" sz="17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208365"/>
            <a:ext cx="6950393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Revenue Insights by Gender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8309" y="2489716"/>
            <a:ext cx="7656790" cy="4040624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3709154" y="6560820"/>
            <a:ext cx="216575" cy="216575"/>
          </a:xfrm>
          <a:prstGeom prst="roundRect">
            <a:avLst>
              <a:gd name="adj" fmla="val 8444"/>
            </a:avLst>
          </a:prstGeom>
          <a:solidFill>
            <a:srgbClr val="0C2C41"/>
          </a:solidFill>
          <a:ln/>
        </p:spPr>
      </p:sp>
      <p:sp>
        <p:nvSpPr>
          <p:cNvPr id="5" name="Text 2"/>
          <p:cNvSpPr/>
          <p:nvPr/>
        </p:nvSpPr>
        <p:spPr>
          <a:xfrm>
            <a:off x="3986689" y="6560820"/>
            <a:ext cx="523756" cy="2166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Male</a:t>
            </a:r>
            <a:endParaRPr lang="en-US" sz="1700" dirty="0"/>
          </a:p>
        </p:txBody>
      </p:sp>
      <p:sp>
        <p:nvSpPr>
          <p:cNvPr id="6" name="Shape 3"/>
          <p:cNvSpPr/>
          <p:nvPr/>
        </p:nvSpPr>
        <p:spPr>
          <a:xfrm>
            <a:off x="4662845" y="6560820"/>
            <a:ext cx="216575" cy="216575"/>
          </a:xfrm>
          <a:prstGeom prst="roundRect">
            <a:avLst>
              <a:gd name="adj" fmla="val 8444"/>
            </a:avLst>
          </a:prstGeom>
          <a:solidFill>
            <a:srgbClr val="2994D8"/>
          </a:solidFill>
          <a:ln/>
        </p:spPr>
      </p:sp>
      <p:sp>
        <p:nvSpPr>
          <p:cNvPr id="7" name="Text 4"/>
          <p:cNvSpPr/>
          <p:nvPr/>
        </p:nvSpPr>
        <p:spPr>
          <a:xfrm>
            <a:off x="4940379" y="6560820"/>
            <a:ext cx="810697" cy="2166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Female</a:t>
            </a:r>
            <a:endParaRPr lang="en-US" sz="1700" dirty="0"/>
          </a:p>
        </p:txBody>
      </p:sp>
      <p:sp>
        <p:nvSpPr>
          <p:cNvPr id="8" name="Text 5"/>
          <p:cNvSpPr/>
          <p:nvPr/>
        </p:nvSpPr>
        <p:spPr>
          <a:xfrm>
            <a:off x="8951357" y="2462570"/>
            <a:ext cx="386429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Male Customers Drive Revenue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8951357" y="3035379"/>
            <a:ext cx="4928235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Male shoppers generate </a:t>
            </a:r>
            <a:pPr algn="l" indent="0" marL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2589C9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68% of total revenue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despite representing 68% of customer base</a:t>
            </a:r>
            <a:endParaRPr lang="en-US" sz="1700" dirty="0"/>
          </a:p>
        </p:txBody>
      </p:sp>
      <p:sp>
        <p:nvSpPr>
          <p:cNvPr id="10" name="Text 7"/>
          <p:cNvSpPr/>
          <p:nvPr/>
        </p:nvSpPr>
        <p:spPr>
          <a:xfrm>
            <a:off x="8951357" y="4270415"/>
            <a:ext cx="4928235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Female customers show consistent spending patterns with strong engagement</a:t>
            </a:r>
            <a:endParaRPr lang="en-US" sz="17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809149"/>
            <a:ext cx="7619048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Product Performance Leaders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58309" y="1955125"/>
            <a:ext cx="4226838" cy="2624376"/>
          </a:xfrm>
          <a:prstGeom prst="roundRect">
            <a:avLst>
              <a:gd name="adj" fmla="val 12384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82504" y="2179320"/>
            <a:ext cx="649962" cy="649962"/>
          </a:xfrm>
          <a:prstGeom prst="rect">
            <a:avLst/>
          </a:prstGeom>
        </p:spPr>
      </p:pic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61217" y="2358033"/>
            <a:ext cx="292418" cy="292418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982504" y="304585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Gloves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982504" y="3531989"/>
            <a:ext cx="3778448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2589C9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3.86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rating</a:t>
            </a:r>
            <a:endParaRPr lang="en-US" sz="1700" dirty="0"/>
          </a:p>
        </p:txBody>
      </p:sp>
      <p:sp>
        <p:nvSpPr>
          <p:cNvPr id="8" name="Text 4"/>
          <p:cNvSpPr/>
          <p:nvPr/>
        </p:nvSpPr>
        <p:spPr>
          <a:xfrm>
            <a:off x="982504" y="4008596"/>
            <a:ext cx="3778448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Top-rated product</a:t>
            </a:r>
            <a:endParaRPr lang="en-US" sz="1700" dirty="0"/>
          </a:p>
        </p:txBody>
      </p:sp>
      <p:sp>
        <p:nvSpPr>
          <p:cNvPr id="9" name="Shape 5"/>
          <p:cNvSpPr/>
          <p:nvPr/>
        </p:nvSpPr>
        <p:spPr>
          <a:xfrm>
            <a:off x="5201722" y="1955125"/>
            <a:ext cx="4226838" cy="2624376"/>
          </a:xfrm>
          <a:prstGeom prst="roundRect">
            <a:avLst>
              <a:gd name="adj" fmla="val 12384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5916" y="2179320"/>
            <a:ext cx="649962" cy="649962"/>
          </a:xfrm>
          <a:prstGeom prst="rect">
            <a:avLst/>
          </a:prstGeom>
        </p:spPr>
      </p:pic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04629" y="2358033"/>
            <a:ext cx="292418" cy="292418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5425916" y="304585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Sandals</a:t>
            </a:r>
            <a:endParaRPr lang="en-US" sz="2200" dirty="0"/>
          </a:p>
        </p:txBody>
      </p:sp>
      <p:sp>
        <p:nvSpPr>
          <p:cNvPr id="13" name="Text 7"/>
          <p:cNvSpPr/>
          <p:nvPr/>
        </p:nvSpPr>
        <p:spPr>
          <a:xfrm>
            <a:off x="5425916" y="3531989"/>
            <a:ext cx="3778448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2589C9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3.84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rating</a:t>
            </a:r>
            <a:endParaRPr lang="en-US" sz="1700" dirty="0"/>
          </a:p>
        </p:txBody>
      </p:sp>
      <p:sp>
        <p:nvSpPr>
          <p:cNvPr id="14" name="Text 8"/>
          <p:cNvSpPr/>
          <p:nvPr/>
        </p:nvSpPr>
        <p:spPr>
          <a:xfrm>
            <a:off x="5425916" y="4008596"/>
            <a:ext cx="3778448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Customer favorite</a:t>
            </a:r>
            <a:endParaRPr lang="en-US" sz="1700" dirty="0"/>
          </a:p>
        </p:txBody>
      </p:sp>
      <p:sp>
        <p:nvSpPr>
          <p:cNvPr id="15" name="Shape 9"/>
          <p:cNvSpPr/>
          <p:nvPr/>
        </p:nvSpPr>
        <p:spPr>
          <a:xfrm>
            <a:off x="9645134" y="1955125"/>
            <a:ext cx="4226957" cy="2624376"/>
          </a:xfrm>
          <a:prstGeom prst="roundRect">
            <a:avLst>
              <a:gd name="adj" fmla="val 12384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pic>
        <p:nvPicPr>
          <p:cNvPr id="16" name="Image 4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69329" y="2179320"/>
            <a:ext cx="649962" cy="649962"/>
          </a:xfrm>
          <a:prstGeom prst="rect">
            <a:avLst/>
          </a:prstGeom>
        </p:spPr>
      </p:pic>
      <p:pic>
        <p:nvPicPr>
          <p:cNvPr id="17" name="Image 5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048042" y="2358033"/>
            <a:ext cx="292418" cy="292418"/>
          </a:xfrm>
          <a:prstGeom prst="rect">
            <a:avLst/>
          </a:prstGeom>
        </p:spPr>
      </p:pic>
      <p:sp>
        <p:nvSpPr>
          <p:cNvPr id="18" name="Text 10"/>
          <p:cNvSpPr/>
          <p:nvPr/>
        </p:nvSpPr>
        <p:spPr>
          <a:xfrm>
            <a:off x="9869329" y="304585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Boots</a:t>
            </a:r>
            <a:endParaRPr lang="en-US" sz="2200" dirty="0"/>
          </a:p>
        </p:txBody>
      </p:sp>
      <p:sp>
        <p:nvSpPr>
          <p:cNvPr id="19" name="Text 11"/>
          <p:cNvSpPr/>
          <p:nvPr/>
        </p:nvSpPr>
        <p:spPr>
          <a:xfrm>
            <a:off x="9869329" y="3531989"/>
            <a:ext cx="3778568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2589C9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3.82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rating</a:t>
            </a:r>
            <a:endParaRPr lang="en-US" sz="1700" dirty="0"/>
          </a:p>
        </p:txBody>
      </p:sp>
      <p:sp>
        <p:nvSpPr>
          <p:cNvPr id="20" name="Text 12"/>
          <p:cNvSpPr/>
          <p:nvPr/>
        </p:nvSpPr>
        <p:spPr>
          <a:xfrm>
            <a:off x="9869329" y="4008596"/>
            <a:ext cx="3778568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Strong performer</a:t>
            </a:r>
            <a:endParaRPr lang="en-US" sz="1700" dirty="0"/>
          </a:p>
        </p:txBody>
      </p:sp>
      <p:sp>
        <p:nvSpPr>
          <p:cNvPr id="21" name="Shape 13"/>
          <p:cNvSpPr/>
          <p:nvPr/>
        </p:nvSpPr>
        <p:spPr>
          <a:xfrm>
            <a:off x="758309" y="4796076"/>
            <a:ext cx="6448544" cy="2624376"/>
          </a:xfrm>
          <a:prstGeom prst="roundRect">
            <a:avLst>
              <a:gd name="adj" fmla="val 12384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pic>
        <p:nvPicPr>
          <p:cNvPr id="22" name="Image 6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2504" y="5020270"/>
            <a:ext cx="649962" cy="649962"/>
          </a:xfrm>
          <a:prstGeom prst="rect">
            <a:avLst/>
          </a:prstGeom>
        </p:spPr>
      </p:pic>
      <p:pic>
        <p:nvPicPr>
          <p:cNvPr id="23" name="Image 7" descr="preencoded.png">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61217" y="5198983"/>
            <a:ext cx="292418" cy="292418"/>
          </a:xfrm>
          <a:prstGeom prst="rect">
            <a:avLst/>
          </a:prstGeom>
        </p:spPr>
      </p:pic>
      <p:sp>
        <p:nvSpPr>
          <p:cNvPr id="24" name="Text 14"/>
          <p:cNvSpPr/>
          <p:nvPr/>
        </p:nvSpPr>
        <p:spPr>
          <a:xfrm>
            <a:off x="982504" y="588680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Hat</a:t>
            </a:r>
            <a:endParaRPr lang="en-US" sz="2200" dirty="0"/>
          </a:p>
        </p:txBody>
      </p:sp>
      <p:sp>
        <p:nvSpPr>
          <p:cNvPr id="25" name="Text 15"/>
          <p:cNvSpPr/>
          <p:nvPr/>
        </p:nvSpPr>
        <p:spPr>
          <a:xfrm>
            <a:off x="982504" y="6372939"/>
            <a:ext cx="6000155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2589C9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3.80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rating</a:t>
            </a:r>
            <a:endParaRPr lang="en-US" sz="1700" dirty="0"/>
          </a:p>
        </p:txBody>
      </p:sp>
      <p:sp>
        <p:nvSpPr>
          <p:cNvPr id="26" name="Text 16"/>
          <p:cNvSpPr/>
          <p:nvPr/>
        </p:nvSpPr>
        <p:spPr>
          <a:xfrm>
            <a:off x="982504" y="6849547"/>
            <a:ext cx="6000155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Consistent quality</a:t>
            </a:r>
            <a:endParaRPr lang="en-US" sz="1700" dirty="0"/>
          </a:p>
        </p:txBody>
      </p:sp>
      <p:sp>
        <p:nvSpPr>
          <p:cNvPr id="27" name="Shape 17"/>
          <p:cNvSpPr/>
          <p:nvPr/>
        </p:nvSpPr>
        <p:spPr>
          <a:xfrm>
            <a:off x="7423428" y="4796076"/>
            <a:ext cx="6448663" cy="2624376"/>
          </a:xfrm>
          <a:prstGeom prst="roundRect">
            <a:avLst>
              <a:gd name="adj" fmla="val 12384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pic>
        <p:nvPicPr>
          <p:cNvPr id="28" name="Image 8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47623" y="5020270"/>
            <a:ext cx="649962" cy="649962"/>
          </a:xfrm>
          <a:prstGeom prst="rect">
            <a:avLst/>
          </a:prstGeom>
        </p:spPr>
      </p:pic>
      <p:pic>
        <p:nvPicPr>
          <p:cNvPr id="29" name="Image 9" descr="preencoded.png">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826335" y="5198983"/>
            <a:ext cx="292418" cy="292418"/>
          </a:xfrm>
          <a:prstGeom prst="rect">
            <a:avLst/>
          </a:prstGeom>
        </p:spPr>
      </p:pic>
      <p:sp>
        <p:nvSpPr>
          <p:cNvPr id="30" name="Text 18"/>
          <p:cNvSpPr/>
          <p:nvPr/>
        </p:nvSpPr>
        <p:spPr>
          <a:xfrm>
            <a:off x="7647623" y="588680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Skirt</a:t>
            </a:r>
            <a:endParaRPr lang="en-US" sz="2200" dirty="0"/>
          </a:p>
        </p:txBody>
      </p:sp>
      <p:sp>
        <p:nvSpPr>
          <p:cNvPr id="31" name="Text 19"/>
          <p:cNvSpPr/>
          <p:nvPr/>
        </p:nvSpPr>
        <p:spPr>
          <a:xfrm>
            <a:off x="7647623" y="6372939"/>
            <a:ext cx="6000274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2589C9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3.78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rating</a:t>
            </a:r>
            <a:endParaRPr lang="en-US" sz="1700" dirty="0"/>
          </a:p>
        </p:txBody>
      </p:sp>
      <p:sp>
        <p:nvSpPr>
          <p:cNvPr id="32" name="Text 20"/>
          <p:cNvSpPr/>
          <p:nvPr/>
        </p:nvSpPr>
        <p:spPr>
          <a:xfrm>
            <a:off x="7647623" y="6849547"/>
            <a:ext cx="6000274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Popular choice</a:t>
            </a:r>
            <a:endParaRPr lang="en-US" sz="17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246942"/>
            <a:ext cx="910637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Customer Segmentation Breakdown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736288" y="4033004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Loyal Customers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58309" y="4519136"/>
            <a:ext cx="3828693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2589C9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3,116 customers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758309" y="4995743"/>
            <a:ext cx="3828693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80% of customer base</a:t>
            </a:r>
            <a:endParaRPr lang="en-US" sz="1700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20270" y="2392918"/>
            <a:ext cx="4589740" cy="4589740"/>
          </a:xfrm>
          <a:prstGeom prst="rect">
            <a:avLst/>
          </a:prstGeom>
        </p:spPr>
      </p:pic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46586" y="4525625"/>
            <a:ext cx="324088" cy="32408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9934932" y="2804398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Returning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9934932" y="3290530"/>
            <a:ext cx="3937159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2589C9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701 customers</a:t>
            </a:r>
            <a:endParaRPr lang="en-US" sz="1700" dirty="0"/>
          </a:p>
        </p:txBody>
      </p:sp>
      <p:sp>
        <p:nvSpPr>
          <p:cNvPr id="10" name="Text 6"/>
          <p:cNvSpPr/>
          <p:nvPr/>
        </p:nvSpPr>
        <p:spPr>
          <a:xfrm>
            <a:off x="9934932" y="3767137"/>
            <a:ext cx="3937159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18% showing repeat behavior</a:t>
            </a:r>
            <a:endParaRPr lang="en-US" sz="1700" dirty="0"/>
          </a:p>
        </p:txBody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0270" y="2392918"/>
            <a:ext cx="4589740" cy="4589740"/>
          </a:xfrm>
          <a:prstGeom prst="rect">
            <a:avLst/>
          </a:prstGeom>
        </p:spPr>
      </p:pic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56173" y="3134380"/>
            <a:ext cx="324088" cy="324088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9934932" y="5261729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New Customers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9934932" y="5747861"/>
            <a:ext cx="3937159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2589C9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83 customers</a:t>
            </a:r>
            <a:endParaRPr lang="en-US" sz="1700" dirty="0"/>
          </a:p>
        </p:txBody>
      </p:sp>
      <p:sp>
        <p:nvSpPr>
          <p:cNvPr id="15" name="Text 9"/>
          <p:cNvSpPr/>
          <p:nvPr/>
        </p:nvSpPr>
        <p:spPr>
          <a:xfrm>
            <a:off x="9934932" y="6224468"/>
            <a:ext cx="3937159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2% first-time buyers</a:t>
            </a:r>
            <a:endParaRPr lang="en-US" sz="1700" dirty="0"/>
          </a:p>
        </p:txBody>
      </p:sp>
      <p:pic>
        <p:nvPicPr>
          <p:cNvPr id="16" name="Image 4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20270" y="2392918"/>
            <a:ext cx="4589740" cy="4589740"/>
          </a:xfrm>
          <a:prstGeom prst="rect">
            <a:avLst/>
          </a:prstGeom>
        </p:spPr>
      </p:pic>
      <p:pic>
        <p:nvPicPr>
          <p:cNvPr id="17" name="Image 5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956173" y="5916870"/>
            <a:ext cx="324088" cy="32408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14112" y="404336"/>
            <a:ext cx="4918353" cy="4831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800"/>
              </a:lnSpc>
              <a:buNone/>
            </a:pPr>
            <a:r>
              <a:rPr lang="en-US" sz="300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Subscription Status Analysis</a:t>
            </a:r>
            <a:endParaRPr lang="en-US" sz="3000" dirty="0"/>
          </a:p>
        </p:txBody>
      </p:sp>
      <p:sp>
        <p:nvSpPr>
          <p:cNvPr id="3" name="Text 1"/>
          <p:cNvSpPr/>
          <p:nvPr/>
        </p:nvSpPr>
        <p:spPr>
          <a:xfrm>
            <a:off x="2921675" y="2227540"/>
            <a:ext cx="1806654" cy="3671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28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27%</a:t>
            </a:r>
            <a:endParaRPr lang="en-US" sz="28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23436" y="1309568"/>
            <a:ext cx="2203252" cy="2203252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858691" y="3696295"/>
            <a:ext cx="1932742" cy="2414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Subscribers</a:t>
            </a:r>
            <a:endParaRPr lang="en-US" sz="1500" dirty="0"/>
          </a:p>
        </p:txBody>
      </p:sp>
      <p:sp>
        <p:nvSpPr>
          <p:cNvPr id="6" name="Text 3"/>
          <p:cNvSpPr/>
          <p:nvPr/>
        </p:nvSpPr>
        <p:spPr>
          <a:xfrm>
            <a:off x="514112" y="4084558"/>
            <a:ext cx="6621899" cy="2350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1,053 customers</a:t>
            </a:r>
            <a:endParaRPr lang="en-US" sz="1150" dirty="0"/>
          </a:p>
        </p:txBody>
      </p:sp>
      <p:sp>
        <p:nvSpPr>
          <p:cNvPr id="7" name="Text 4"/>
          <p:cNvSpPr/>
          <p:nvPr/>
        </p:nvSpPr>
        <p:spPr>
          <a:xfrm>
            <a:off x="2921675" y="5567958"/>
            <a:ext cx="1806654" cy="3671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28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73%</a:t>
            </a:r>
            <a:endParaRPr lang="en-US" sz="285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3436" y="4649986"/>
            <a:ext cx="2203252" cy="2203252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2858691" y="7036713"/>
            <a:ext cx="1932742" cy="2414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Non-Subscribers</a:t>
            </a:r>
            <a:endParaRPr lang="en-US" sz="1500" dirty="0"/>
          </a:p>
        </p:txBody>
      </p:sp>
      <p:sp>
        <p:nvSpPr>
          <p:cNvPr id="10" name="Text 6"/>
          <p:cNvSpPr/>
          <p:nvPr/>
        </p:nvSpPr>
        <p:spPr>
          <a:xfrm>
            <a:off x="514112" y="7424976"/>
            <a:ext cx="6621899" cy="2350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2,847 customers</a:t>
            </a:r>
            <a:endParaRPr lang="en-US" sz="1150" dirty="0"/>
          </a:p>
        </p:txBody>
      </p:sp>
      <p:sp>
        <p:nvSpPr>
          <p:cNvPr id="11" name="Text 7"/>
          <p:cNvSpPr/>
          <p:nvPr/>
        </p:nvSpPr>
        <p:spPr>
          <a:xfrm>
            <a:off x="7502009" y="1254562"/>
            <a:ext cx="1932742" cy="2414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Key Finding</a:t>
            </a:r>
            <a:endParaRPr lang="en-US" sz="1500" dirty="0"/>
          </a:p>
        </p:txBody>
      </p:sp>
      <p:sp>
        <p:nvSpPr>
          <p:cNvPr id="12" name="Text 8"/>
          <p:cNvSpPr/>
          <p:nvPr/>
        </p:nvSpPr>
        <p:spPr>
          <a:xfrm>
            <a:off x="7502009" y="1642824"/>
            <a:ext cx="6621899" cy="2350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Subscribers spend </a:t>
            </a:r>
            <a:pPr algn="l" indent="0" marL="0">
              <a:lnSpc>
                <a:spcPts val="1850"/>
              </a:lnSpc>
              <a:buNone/>
            </a:pPr>
            <a:r>
              <a:rPr lang="en-US" sz="1150" b="1" dirty="0">
                <a:solidFill>
                  <a:srgbClr val="2589C9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$59.49</a:t>
            </a:r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on average</a:t>
            </a:r>
            <a:endParaRPr lang="en-US" sz="1150" dirty="0"/>
          </a:p>
        </p:txBody>
      </p:sp>
      <p:sp>
        <p:nvSpPr>
          <p:cNvPr id="13" name="Text 9"/>
          <p:cNvSpPr/>
          <p:nvPr/>
        </p:nvSpPr>
        <p:spPr>
          <a:xfrm>
            <a:off x="7502009" y="2010013"/>
            <a:ext cx="6621899" cy="2350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Non-subscribers spend </a:t>
            </a:r>
            <a:pPr algn="l" indent="0" marL="0">
              <a:lnSpc>
                <a:spcPts val="1850"/>
              </a:lnSpc>
              <a:buNone/>
            </a:pPr>
            <a:r>
              <a:rPr lang="en-US" sz="1150" b="1" dirty="0">
                <a:solidFill>
                  <a:srgbClr val="2589C9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$59.87</a:t>
            </a:r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on average</a:t>
            </a:r>
            <a:endParaRPr lang="en-US" sz="1150" dirty="0"/>
          </a:p>
        </p:txBody>
      </p:sp>
      <p:sp>
        <p:nvSpPr>
          <p:cNvPr id="14" name="Text 10"/>
          <p:cNvSpPr/>
          <p:nvPr/>
        </p:nvSpPr>
        <p:spPr>
          <a:xfrm>
            <a:off x="7502009" y="2377202"/>
            <a:ext cx="6621899" cy="4700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Minimal spending difference suggests opportunity to enhance subscription value proposition</a:t>
            </a:r>
            <a:endParaRPr lang="en-US" sz="11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41377" y="425410"/>
            <a:ext cx="5061704" cy="508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000"/>
              </a:lnSpc>
              <a:buNone/>
            </a:pPr>
            <a:r>
              <a:rPr lang="en-US" sz="320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Revenue Distribution by Age</a:t>
            </a:r>
            <a:endParaRPr lang="en-US" sz="32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1377" y="1243727"/>
            <a:ext cx="13547646" cy="758666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41377" y="9004340"/>
            <a:ext cx="13547646" cy="2474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2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Young adults lead revenue generation, followed closely by middle-aged customers</a:t>
            </a:r>
            <a:endParaRPr lang="en-US" sz="12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768096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073509" y="1032629"/>
            <a:ext cx="57985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Power BI Dashboard Highlights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8073509" y="2782967"/>
            <a:ext cx="5798582" cy="1326952"/>
          </a:xfrm>
          <a:prstGeom prst="roundRect">
            <a:avLst>
              <a:gd name="adj" fmla="val 24492"/>
            </a:avLst>
          </a:prstGeom>
          <a:solidFill>
            <a:srgbClr val="FFFFFF"/>
          </a:solidFill>
          <a:ln w="30480">
            <a:solidFill>
              <a:srgbClr val="BACFDD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8320564" y="3030022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3.9K Customers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8320564" y="3516154"/>
            <a:ext cx="5304473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Total customer base analyzed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8073509" y="4326493"/>
            <a:ext cx="5798582" cy="1326952"/>
          </a:xfrm>
          <a:prstGeom prst="roundRect">
            <a:avLst>
              <a:gd name="adj" fmla="val 24492"/>
            </a:avLst>
          </a:prstGeom>
          <a:solidFill>
            <a:srgbClr val="FFFFFF"/>
          </a:solidFill>
          <a:ln w="30480">
            <a:solidFill>
              <a:srgbClr val="BACFDD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8320564" y="4573548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$59.76 Average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8320564" y="5059680"/>
            <a:ext cx="5304473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Purchase amount per transaction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8073509" y="5870019"/>
            <a:ext cx="5798582" cy="1326952"/>
          </a:xfrm>
          <a:prstGeom prst="roundRect">
            <a:avLst>
              <a:gd name="adj" fmla="val 24492"/>
            </a:avLst>
          </a:prstGeom>
          <a:solidFill>
            <a:srgbClr val="FFFFFF"/>
          </a:solidFill>
          <a:ln w="30480">
            <a:solidFill>
              <a:srgbClr val="BACFDD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8320564" y="6117074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3.75 Rating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8320564" y="6603206"/>
            <a:ext cx="5304473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Average customer satisfaction</a:t>
            </a:r>
            <a:endParaRPr lang="en-US" sz="17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2025-12-04T14:20:44Z</dcterms:created>
  <dcterms:modified xsi:type="dcterms:W3CDTF">2025-12-04T14:20:44Z</dcterms:modified>
</cp:coreProperties>
</file>